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31"/>
  </p:notesMasterIdLst>
  <p:sldIdLst>
    <p:sldId id="256" r:id="rId2"/>
    <p:sldId id="257" r:id="rId3"/>
    <p:sldId id="308" r:id="rId4"/>
    <p:sldId id="309" r:id="rId5"/>
    <p:sldId id="311" r:id="rId6"/>
    <p:sldId id="310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1" r:id="rId16"/>
    <p:sldId id="320" r:id="rId17"/>
    <p:sldId id="300" r:id="rId18"/>
    <p:sldId id="301" r:id="rId19"/>
    <p:sldId id="302" r:id="rId20"/>
    <p:sldId id="306" r:id="rId21"/>
    <p:sldId id="303" r:id="rId22"/>
    <p:sldId id="304" r:id="rId23"/>
    <p:sldId id="305" r:id="rId24"/>
    <p:sldId id="288" r:id="rId25"/>
    <p:sldId id="289" r:id="rId26"/>
    <p:sldId id="290" r:id="rId27"/>
    <p:sldId id="291" r:id="rId28"/>
    <p:sldId id="292" r:id="rId29"/>
    <p:sldId id="307" r:id="rId30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22" autoAdjust="0"/>
  </p:normalViewPr>
  <p:slideViewPr>
    <p:cSldViewPr>
      <p:cViewPr varScale="1">
        <p:scale>
          <a:sx n="93" d="100"/>
          <a:sy n="93" d="100"/>
        </p:scale>
        <p:origin x="941" y="8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565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A912E-0458-4B91-ABD3-AC67BA838ECF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F441B-BFD6-4C1E-82DA-2A91949E1C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959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z-Cyrl-U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F441B-BFD6-4C1E-82DA-2A91949E1C5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822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2130439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152D2-C90D-4DE2-AFAC-14EF098EF9A3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E19B07A-B008-444B-9528-AABBAF8723F5}"/>
              </a:ext>
            </a:extLst>
          </p:cNvPr>
          <p:cNvSpPr txBox="1">
            <a:spLocks/>
          </p:cNvSpPr>
          <p:nvPr userDrawn="1"/>
        </p:nvSpPr>
        <p:spPr>
          <a:xfrm>
            <a:off x="1369817" y="980728"/>
            <a:ext cx="6934200" cy="569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z-Cyrl-UZ" sz="2400" dirty="0">
                <a:solidFill>
                  <a:schemeClr val="bg1">
                    <a:lumMod val="50000"/>
                  </a:schemeClr>
                </a:solidFill>
              </a:rPr>
              <a:t>"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Amudario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 Research"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 МЧЖ</a:t>
            </a:r>
          </a:p>
        </p:txBody>
      </p:sp>
      <p:pic>
        <p:nvPicPr>
          <p:cNvPr id="10" name="Picture 2" descr="D:\amudar.io\NewBiz\NewBiz\assets\img\logo-large.png">
            <a:extLst>
              <a:ext uri="{FF2B5EF4-FFF2-40B4-BE49-F238E27FC236}">
                <a16:creationId xmlns:a16="http://schemas.microsoft.com/office/drawing/2014/main" id="{D1A9FA4B-B191-4EAE-A211-447B89113F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360" y="326167"/>
            <a:ext cx="3375130" cy="67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831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152D2-C90D-4DE2-AFAC-14EF098EF9A3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080C-7E0C-45F9-B453-42161A2A5C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59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52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52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152D2-C90D-4DE2-AFAC-14EF098EF9A3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080C-7E0C-45F9-B453-42161A2A5C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381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152D2-C90D-4DE2-AFAC-14EF098EF9A3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080C-7E0C-45F9-B453-42161A2A5C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247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1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152D2-C90D-4DE2-AFAC-14EF098EF9A3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080C-7E0C-45F9-B453-42161A2A5C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38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152D2-C90D-4DE2-AFAC-14EF098EF9A3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080C-7E0C-45F9-B453-42161A2A5C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4823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8" y="1535113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8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152D2-C90D-4DE2-AFAC-14EF098EF9A3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080C-7E0C-45F9-B453-42161A2A5C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478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152D2-C90D-4DE2-AFAC-14EF098EF9A3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080C-7E0C-45F9-B453-42161A2A5C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179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152D2-C90D-4DE2-AFAC-14EF098EF9A3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080C-7E0C-45F9-B453-42161A2A5C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22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6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152D2-C90D-4DE2-AFAC-14EF098EF9A3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080C-7E0C-45F9-B453-42161A2A5C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07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152D2-C90D-4DE2-AFAC-14EF098EF9A3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080C-7E0C-45F9-B453-42161A2A5C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972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6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152D2-C90D-4DE2-AFAC-14EF098EF9A3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64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6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8080C-7E0C-45F9-B453-42161A2A5C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77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udar.io/" TargetMode="External"/><Relationship Id="rId2" Type="http://schemas.openxmlformats.org/officeDocument/2006/relationships/hyperlink" Target="mailto:info@amudar.io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8544" y="1988840"/>
            <a:ext cx="8420100" cy="1470025"/>
          </a:xfrm>
        </p:spPr>
        <p:txBody>
          <a:bodyPr>
            <a:noAutofit/>
          </a:bodyPr>
          <a:lstStyle/>
          <a:p>
            <a:r>
              <a:rPr lang="uz-Cyrl-UZ" sz="2800" dirty="0"/>
              <a:t>Қишлоқ хўжалигида зараркунандаларга қарши курашда </a:t>
            </a:r>
            <a:r>
              <a:rPr lang="uz-Cyrl-UZ" sz="2800" b="1" dirty="0">
                <a:solidFill>
                  <a:srgbClr val="0070C0"/>
                </a:solidFill>
              </a:rPr>
              <a:t>а</a:t>
            </a:r>
            <a:r>
              <a:rPr lang="ru-RU" sz="2800" b="1" dirty="0">
                <a:solidFill>
                  <a:srgbClr val="0070C0"/>
                </a:solidFill>
              </a:rPr>
              <a:t>грометеостанция</a:t>
            </a:r>
            <a:r>
              <a:rPr lang="ru-RU" sz="2800" dirty="0"/>
              <a:t> ва </a:t>
            </a:r>
            <a:r>
              <a:rPr lang="ru-RU" sz="2800" b="1" dirty="0">
                <a:solidFill>
                  <a:srgbClr val="0070C0"/>
                </a:solidFill>
              </a:rPr>
              <a:t>феромон тут</a:t>
            </a:r>
            <a:r>
              <a:rPr lang="uz-Cyrl-UZ" sz="2800" b="1" dirty="0">
                <a:solidFill>
                  <a:srgbClr val="0070C0"/>
                </a:solidFill>
              </a:rPr>
              <a:t>қичлар</a:t>
            </a:r>
            <a:r>
              <a:rPr lang="uz-Cyrl-UZ" sz="2800" dirty="0"/>
              <a:t> интеграциялашган ечимдан фойдаланиш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988743" y="5229200"/>
            <a:ext cx="3621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Мурожаатлар</a:t>
            </a:r>
            <a:r>
              <a:rPr lang="ru-RU" b="1" dirty="0"/>
              <a:t> </a:t>
            </a:r>
            <a:r>
              <a:rPr lang="ru-RU" b="1" dirty="0" err="1"/>
              <a:t>учун</a:t>
            </a:r>
            <a:r>
              <a:rPr lang="ru-RU" b="1" dirty="0"/>
              <a:t>:</a:t>
            </a:r>
            <a:r>
              <a:rPr lang="ru-RU" dirty="0"/>
              <a:t> 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Тел</a:t>
            </a:r>
            <a:r>
              <a:rPr lang="en-GB" dirty="0"/>
              <a:t>: +998 90 035-02-25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Email: </a:t>
            </a:r>
            <a:r>
              <a:rPr lang="en-GB" dirty="0">
                <a:hlinkClick r:id="rId2"/>
              </a:rPr>
              <a:t>info@amudar.io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Web: </a:t>
            </a:r>
            <a:r>
              <a:rPr lang="en-GB" dirty="0">
                <a:hlinkClick r:id="rId3"/>
              </a:rPr>
              <a:t>www.amudar.io</a:t>
            </a:r>
            <a:r>
              <a:rPr lang="en-GB" dirty="0"/>
              <a:t> </a:t>
            </a:r>
            <a:endParaRPr lang="uz-Cyrl-UZ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91494" y="4005064"/>
            <a:ext cx="6934200" cy="1320552"/>
          </a:xfrm>
        </p:spPr>
        <p:txBody>
          <a:bodyPr/>
          <a:lstStyle/>
          <a:p>
            <a:r>
              <a:rPr lang="uz-Cyrl-UZ" dirty="0"/>
              <a:t>Сарвар Абдуллаев</a:t>
            </a:r>
          </a:p>
        </p:txBody>
      </p:sp>
    </p:spTree>
    <p:extLst>
      <p:ext uri="{BB962C8B-B14F-4D97-AF65-F5344CB8AC3E}">
        <p14:creationId xmlns:p14="http://schemas.microsoft.com/office/powerpoint/2010/main" val="2170511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Мавсумий башорат</a:t>
            </a:r>
          </a:p>
        </p:txBody>
      </p:sp>
      <p:pic>
        <p:nvPicPr>
          <p:cNvPr id="8194" name="Picture 2" descr="D:\amudar.io\screencasts\amudario3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75" y="1600200"/>
            <a:ext cx="875265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987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Агрономик башорат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91" y="1600200"/>
            <a:ext cx="804941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807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Экин экиш учун қулай шароит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91" y="1600200"/>
            <a:ext cx="804941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928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z-Cyrl-UZ" dirty="0"/>
              <a:t>Дори сепиш пайти учун қулай шароит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91" y="1600200"/>
            <a:ext cx="804941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934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Тупроқ-сув ўтказувчанлиги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93" y="1600200"/>
            <a:ext cx="80536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481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Зараркунанда ривожланиш ҳолати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908" y="1600200"/>
            <a:ext cx="409418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065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Заркунанда ва Касалликлар Таблоси</a:t>
            </a:r>
          </a:p>
        </p:txBody>
      </p:sp>
      <p:pic>
        <p:nvPicPr>
          <p:cNvPr id="13315" name="Picture 3" descr="D:\amudar.io\screencasts\amudario4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75" y="1600200"/>
            <a:ext cx="875265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952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Феромон тутқич бош таблоси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93" y="1600200"/>
            <a:ext cx="80536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512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906B73-5BDA-4EDE-B34C-EFC55D271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300" y="1395434"/>
            <a:ext cx="9236526" cy="52894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Феромон тутқич бош таблоси</a:t>
            </a:r>
          </a:p>
        </p:txBody>
      </p:sp>
      <p:sp>
        <p:nvSpPr>
          <p:cNvPr id="6" name="Rectangle 5"/>
          <p:cNvSpPr/>
          <p:nvPr/>
        </p:nvSpPr>
        <p:spPr>
          <a:xfrm>
            <a:off x="1784648" y="3678813"/>
            <a:ext cx="3744416" cy="280831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uz-Cyrl-UZ" sz="1200" dirty="0">
                <a:solidFill>
                  <a:srgbClr val="FF0000"/>
                </a:solidFill>
              </a:rPr>
              <a:t>Тасвирлар</a:t>
            </a:r>
          </a:p>
        </p:txBody>
      </p:sp>
      <p:sp>
        <p:nvSpPr>
          <p:cNvPr id="7" name="Rectangle 6"/>
          <p:cNvSpPr/>
          <p:nvPr/>
        </p:nvSpPr>
        <p:spPr>
          <a:xfrm>
            <a:off x="5585892" y="3678074"/>
            <a:ext cx="3824808" cy="172597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>
                <a:solidFill>
                  <a:srgbClr val="FF0000"/>
                </a:solidFill>
              </a:rPr>
              <a:t>Қурилма ҳақида тезкор маълумотлар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5892" y="5429513"/>
            <a:ext cx="3824808" cy="114991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uz-Cyrl-UZ" sz="1200" dirty="0">
                <a:solidFill>
                  <a:srgbClr val="FF0000"/>
                </a:solidFill>
              </a:rPr>
              <a:t>Қурилма ҳақида умумий маълумотлар</a:t>
            </a:r>
          </a:p>
        </p:txBody>
      </p:sp>
    </p:spTree>
    <p:extLst>
      <p:ext uri="{BB962C8B-B14F-4D97-AF65-F5344CB8AC3E}">
        <p14:creationId xmlns:p14="http://schemas.microsoft.com/office/powerpoint/2010/main" val="752950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Феромон тутқич бош таблоси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82051"/>
            <a:ext cx="8915400" cy="436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12640" y="2135071"/>
            <a:ext cx="3744416" cy="230204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uz-Cyrl-UZ" sz="1200" dirty="0">
                <a:solidFill>
                  <a:srgbClr val="FF0000"/>
                </a:solidFill>
              </a:rPr>
              <a:t>Ҳашоротларнинг ўсиш динамикаси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9456" y="2135070"/>
            <a:ext cx="3744416" cy="388621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>
                <a:solidFill>
                  <a:srgbClr val="FF0000"/>
                </a:solidFill>
              </a:rPr>
              <a:t>Ҳашорот ҳақида маълумотлар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7689" y="4509120"/>
            <a:ext cx="3744416" cy="144016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uz-Cyrl-UZ" sz="1200" dirty="0">
                <a:solidFill>
                  <a:srgbClr val="FF0000"/>
                </a:solidFill>
              </a:rPr>
              <a:t>Қурилма журнали</a:t>
            </a:r>
          </a:p>
        </p:txBody>
      </p:sp>
    </p:spTree>
    <p:extLst>
      <p:ext uri="{BB962C8B-B14F-4D97-AF65-F5344CB8AC3E}">
        <p14:creationId xmlns:p14="http://schemas.microsoft.com/office/powerpoint/2010/main" val="340125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Режа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412776"/>
            <a:ext cx="8915400" cy="4525963"/>
          </a:xfrm>
        </p:spPr>
        <p:txBody>
          <a:bodyPr>
            <a:normAutofit/>
          </a:bodyPr>
          <a:lstStyle/>
          <a:p>
            <a:r>
              <a:rPr lang="uz-Cyrl-UZ" dirty="0"/>
              <a:t>Онлайн интерфейсга кириш</a:t>
            </a:r>
          </a:p>
          <a:p>
            <a:r>
              <a:rPr lang="uz-Cyrl-UZ" dirty="0"/>
              <a:t>Метеостанциялар бўлими</a:t>
            </a:r>
          </a:p>
          <a:p>
            <a:r>
              <a:rPr lang="uz-Cyrl-UZ" dirty="0"/>
              <a:t>Об-ҳаво башоратлари ва метеограммалар бўлими</a:t>
            </a:r>
          </a:p>
          <a:p>
            <a:r>
              <a:rPr lang="uz-Cyrl-UZ" dirty="0"/>
              <a:t>Зараркунанда ва касалликлар бўлими</a:t>
            </a:r>
          </a:p>
          <a:p>
            <a:r>
              <a:rPr lang="uz-Cyrl-UZ" dirty="0"/>
              <a:t>Феромон тутқичлар бўлими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0526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Тезкор маълумотлар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7" y="2086769"/>
            <a:ext cx="77438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888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AA2B3649-A83F-4BA8-BA35-1AD195E51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300" y="1848715"/>
            <a:ext cx="8915400" cy="402893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Қурилмаларни ҳаритада кўриш</a:t>
            </a:r>
          </a:p>
        </p:txBody>
      </p:sp>
      <p:sp>
        <p:nvSpPr>
          <p:cNvPr id="4" name="Line Callout 2 3"/>
          <p:cNvSpPr/>
          <p:nvPr/>
        </p:nvSpPr>
        <p:spPr>
          <a:xfrm>
            <a:off x="1784648" y="1382280"/>
            <a:ext cx="1368152" cy="406499"/>
          </a:xfrm>
          <a:prstGeom prst="borderCallout2">
            <a:avLst>
              <a:gd name="adj1" fmla="val 49327"/>
              <a:gd name="adj2" fmla="val -782"/>
              <a:gd name="adj3" fmla="val 67029"/>
              <a:gd name="adj4" fmla="val -37962"/>
              <a:gd name="adj5" fmla="val 148119"/>
              <a:gd name="adj6" fmla="val -4188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/>
              <a:t>Қурилмаларни танлаш</a:t>
            </a:r>
          </a:p>
        </p:txBody>
      </p:sp>
      <p:sp>
        <p:nvSpPr>
          <p:cNvPr id="6" name="Line Callout 2 5"/>
          <p:cNvSpPr/>
          <p:nvPr/>
        </p:nvSpPr>
        <p:spPr>
          <a:xfrm>
            <a:off x="4953000" y="1342557"/>
            <a:ext cx="1368152" cy="406498"/>
          </a:xfrm>
          <a:prstGeom prst="borderCallout2">
            <a:avLst>
              <a:gd name="adj1" fmla="val 49327"/>
              <a:gd name="adj2" fmla="val -782"/>
              <a:gd name="adj3" fmla="val 67029"/>
              <a:gd name="adj4" fmla="val -37962"/>
              <a:gd name="adj5" fmla="val 148119"/>
              <a:gd name="adj6" fmla="val -4188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/>
              <a:t>Мавсумни танлаш</a:t>
            </a:r>
          </a:p>
        </p:txBody>
      </p:sp>
      <p:sp>
        <p:nvSpPr>
          <p:cNvPr id="7" name="Line Callout 2 6"/>
          <p:cNvSpPr/>
          <p:nvPr/>
        </p:nvSpPr>
        <p:spPr>
          <a:xfrm>
            <a:off x="6569782" y="1705845"/>
            <a:ext cx="1368152" cy="551644"/>
          </a:xfrm>
          <a:prstGeom prst="borderCallout2">
            <a:avLst>
              <a:gd name="adj1" fmla="val 49327"/>
              <a:gd name="adj2" fmla="val 101742"/>
              <a:gd name="adj3" fmla="val 50935"/>
              <a:gd name="adj4" fmla="val 106738"/>
              <a:gd name="adj5" fmla="val 57998"/>
              <a:gd name="adj6" fmla="val 11643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/>
              <a:t>Қурилма учун янги мавсумни бошлаш</a:t>
            </a:r>
          </a:p>
        </p:txBody>
      </p:sp>
      <p:sp>
        <p:nvSpPr>
          <p:cNvPr id="8" name="Line Callout 2 7"/>
          <p:cNvSpPr/>
          <p:nvPr/>
        </p:nvSpPr>
        <p:spPr>
          <a:xfrm>
            <a:off x="3944888" y="5289812"/>
            <a:ext cx="1368152" cy="551644"/>
          </a:xfrm>
          <a:prstGeom prst="borderCallout2">
            <a:avLst>
              <a:gd name="adj1" fmla="val -8608"/>
              <a:gd name="adj2" fmla="val 49831"/>
              <a:gd name="adj3" fmla="val -61716"/>
              <a:gd name="adj4" fmla="val 87272"/>
              <a:gd name="adj5" fmla="val -259036"/>
              <a:gd name="adj6" fmla="val 9048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/>
              <a:t>Уйчани босинг ва қурилмани танланг </a:t>
            </a:r>
          </a:p>
        </p:txBody>
      </p:sp>
      <p:sp>
        <p:nvSpPr>
          <p:cNvPr id="9" name="Line Callout 2 8"/>
          <p:cNvSpPr/>
          <p:nvPr/>
        </p:nvSpPr>
        <p:spPr>
          <a:xfrm>
            <a:off x="1684285" y="4430071"/>
            <a:ext cx="2232248" cy="551644"/>
          </a:xfrm>
          <a:prstGeom prst="borderCallout2">
            <a:avLst>
              <a:gd name="adj1" fmla="val -3780"/>
              <a:gd name="adj2" fmla="val 51820"/>
              <a:gd name="adj3" fmla="val -95511"/>
              <a:gd name="adj4" fmla="val 75006"/>
              <a:gd name="adj5" fmla="val -117417"/>
              <a:gd name="adj6" fmla="val 15285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/>
              <a:t>Уйча ичидаги рақам ундаги ҳашорот сонини кўрсатади</a:t>
            </a:r>
          </a:p>
        </p:txBody>
      </p:sp>
      <p:sp>
        <p:nvSpPr>
          <p:cNvPr id="10" name="Line Callout 2 9"/>
          <p:cNvSpPr/>
          <p:nvPr/>
        </p:nvSpPr>
        <p:spPr>
          <a:xfrm>
            <a:off x="6978483" y="3551168"/>
            <a:ext cx="2232248" cy="551644"/>
          </a:xfrm>
          <a:prstGeom prst="borderCallout2">
            <a:avLst>
              <a:gd name="adj1" fmla="val 47718"/>
              <a:gd name="adj2" fmla="val -1870"/>
              <a:gd name="adj3" fmla="val -11827"/>
              <a:gd name="adj4" fmla="val -23623"/>
              <a:gd name="adj5" fmla="val -40170"/>
              <a:gd name="adj6" fmla="val -5832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/>
              <a:t>Қурилма ҳақида тезкор маълумотлар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5832462"/>
            <a:ext cx="8477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Callout 2 12"/>
          <p:cNvSpPr/>
          <p:nvPr/>
        </p:nvSpPr>
        <p:spPr>
          <a:xfrm>
            <a:off x="1784648" y="5881195"/>
            <a:ext cx="1368152" cy="551644"/>
          </a:xfrm>
          <a:prstGeom prst="borderCallout2">
            <a:avLst>
              <a:gd name="adj1" fmla="val 49327"/>
              <a:gd name="adj2" fmla="val -782"/>
              <a:gd name="adj3" fmla="val 12312"/>
              <a:gd name="adj4" fmla="val -28229"/>
              <a:gd name="adj5" fmla="val 33858"/>
              <a:gd name="adj6" fmla="val -4318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/>
              <a:t>Ҳашорот сони хавфли чегарадан ортиқ</a:t>
            </a:r>
          </a:p>
        </p:txBody>
      </p:sp>
    </p:spTree>
    <p:extLst>
      <p:ext uri="{BB962C8B-B14F-4D97-AF65-F5344CB8AC3E}">
        <p14:creationId xmlns:p14="http://schemas.microsoft.com/office/powerpoint/2010/main" val="3220991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Янги мавсум яратиш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3068960"/>
            <a:ext cx="75819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96" y="1412776"/>
            <a:ext cx="29432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Callout 2 5"/>
          <p:cNvSpPr/>
          <p:nvPr/>
        </p:nvSpPr>
        <p:spPr>
          <a:xfrm>
            <a:off x="3008784" y="1484784"/>
            <a:ext cx="1368152" cy="551644"/>
          </a:xfrm>
          <a:prstGeom prst="borderCallout2">
            <a:avLst>
              <a:gd name="adj1" fmla="val 49327"/>
              <a:gd name="adj2" fmla="val 99146"/>
              <a:gd name="adj3" fmla="val 91168"/>
              <a:gd name="adj4" fmla="val 139182"/>
              <a:gd name="adj5" fmla="val 90184"/>
              <a:gd name="adj6" fmla="val 25464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/>
              <a:t>Ушбу тугма босилади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177136" y="2132856"/>
            <a:ext cx="936104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Line Callout 2 8"/>
          <p:cNvSpPr/>
          <p:nvPr/>
        </p:nvSpPr>
        <p:spPr>
          <a:xfrm>
            <a:off x="704528" y="2188828"/>
            <a:ext cx="1368152" cy="551644"/>
          </a:xfrm>
          <a:prstGeom prst="borderCallout2">
            <a:avLst>
              <a:gd name="adj1" fmla="val 100825"/>
              <a:gd name="adj2" fmla="val 48533"/>
              <a:gd name="adj3" fmla="val 137838"/>
              <a:gd name="adj4" fmla="val 121662"/>
              <a:gd name="adj5" fmla="val 207664"/>
              <a:gd name="adj6" fmla="val 19105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/>
              <a:t>Ҳашорот тури ва феромон тури танланади</a:t>
            </a:r>
          </a:p>
        </p:txBody>
      </p:sp>
      <p:sp>
        <p:nvSpPr>
          <p:cNvPr id="10" name="Line Callout 2 9"/>
          <p:cNvSpPr/>
          <p:nvPr/>
        </p:nvSpPr>
        <p:spPr>
          <a:xfrm>
            <a:off x="4232920" y="5661248"/>
            <a:ext cx="1368152" cy="551644"/>
          </a:xfrm>
          <a:prstGeom prst="borderCallout2">
            <a:avLst>
              <a:gd name="adj1" fmla="val 49327"/>
              <a:gd name="adj2" fmla="val 100443"/>
              <a:gd name="adj3" fmla="val 76684"/>
              <a:gd name="adj4" fmla="val 139831"/>
              <a:gd name="adj5" fmla="val 88575"/>
              <a:gd name="adj6" fmla="val 20598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/>
              <a:t>Сақлаш учун ушбу тугма босилади</a:t>
            </a:r>
          </a:p>
        </p:txBody>
      </p:sp>
    </p:spTree>
    <p:extLst>
      <p:ext uri="{BB962C8B-B14F-4D97-AF65-F5344CB8AC3E}">
        <p14:creationId xmlns:p14="http://schemas.microsoft.com/office/powerpoint/2010/main" val="1381729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EFDE41B-729A-4EFC-AE44-BEAF260A4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137" y="1269242"/>
            <a:ext cx="4490020" cy="3431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Тасвирни белгилаш</a:t>
            </a:r>
          </a:p>
        </p:txBody>
      </p:sp>
      <p:sp>
        <p:nvSpPr>
          <p:cNvPr id="5" name="Line Callout 2 4"/>
          <p:cNvSpPr/>
          <p:nvPr/>
        </p:nvSpPr>
        <p:spPr>
          <a:xfrm>
            <a:off x="5169024" y="1370050"/>
            <a:ext cx="1368152" cy="551644"/>
          </a:xfrm>
          <a:prstGeom prst="borderCallout2">
            <a:avLst>
              <a:gd name="adj1" fmla="val 5875"/>
              <a:gd name="adj2" fmla="val -782"/>
              <a:gd name="adj3" fmla="val -13438"/>
              <a:gd name="adj4" fmla="val -16550"/>
              <a:gd name="adj5" fmla="val 29030"/>
              <a:gd name="adj6" fmla="val -451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/>
              <a:t>Ушбу тугмани босинг</a:t>
            </a:r>
          </a:p>
        </p:txBody>
      </p:sp>
      <p:sp>
        <p:nvSpPr>
          <p:cNvPr id="10" name="Line Callout 2 9"/>
          <p:cNvSpPr/>
          <p:nvPr/>
        </p:nvSpPr>
        <p:spPr>
          <a:xfrm>
            <a:off x="6321152" y="4877664"/>
            <a:ext cx="1368152" cy="551644"/>
          </a:xfrm>
          <a:prstGeom prst="borderCallout2">
            <a:avLst>
              <a:gd name="adj1" fmla="val -562"/>
              <a:gd name="adj2" fmla="val 50480"/>
              <a:gd name="adj3" fmla="val -40796"/>
              <a:gd name="adj4" fmla="val 60667"/>
              <a:gd name="adj5" fmla="val -70747"/>
              <a:gd name="adj6" fmla="val 6063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/>
              <a:t>Ҳашорот турини танланг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B8B27A-39AD-4CC6-9163-9DFCD6BAB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134" y="2522575"/>
            <a:ext cx="6905865" cy="3205364"/>
          </a:xfrm>
          <a:prstGeom prst="rect">
            <a:avLst/>
          </a:prstGeom>
        </p:spPr>
      </p:pic>
      <p:sp>
        <p:nvSpPr>
          <p:cNvPr id="11" name="Line Callout 2 10"/>
          <p:cNvSpPr/>
          <p:nvPr/>
        </p:nvSpPr>
        <p:spPr>
          <a:xfrm>
            <a:off x="7216366" y="1561334"/>
            <a:ext cx="1368152" cy="779878"/>
          </a:xfrm>
          <a:prstGeom prst="borderCallout2">
            <a:avLst>
              <a:gd name="adj1" fmla="val 101100"/>
              <a:gd name="adj2" fmla="val 48533"/>
              <a:gd name="adj3" fmla="val 144706"/>
              <a:gd name="adj4" fmla="val 67805"/>
              <a:gd name="adj5" fmla="val 182147"/>
              <a:gd name="adj6" fmla="val 7685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/>
              <a:t>Хато белгиланган тегни тасвирда танлаб, кейин ўчиринг</a:t>
            </a:r>
          </a:p>
        </p:txBody>
      </p:sp>
      <p:sp>
        <p:nvSpPr>
          <p:cNvPr id="9" name="Line Callout 2 8"/>
          <p:cNvSpPr/>
          <p:nvPr/>
        </p:nvSpPr>
        <p:spPr>
          <a:xfrm>
            <a:off x="1914071" y="5121256"/>
            <a:ext cx="1368152" cy="551644"/>
          </a:xfrm>
          <a:prstGeom prst="borderCallout2">
            <a:avLst>
              <a:gd name="adj1" fmla="val 50936"/>
              <a:gd name="adj2" fmla="val 102390"/>
              <a:gd name="adj3" fmla="val -40796"/>
              <a:gd name="adj4" fmla="val 124906"/>
              <a:gd name="adj5" fmla="val -90059"/>
              <a:gd name="adj6" fmla="val 1547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/>
              <a:t>Тасвирда ҳашоротни белгиланг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60912" y="3212976"/>
            <a:ext cx="792088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Line Callout 2 11"/>
          <p:cNvSpPr/>
          <p:nvPr/>
        </p:nvSpPr>
        <p:spPr>
          <a:xfrm>
            <a:off x="6996608" y="5909302"/>
            <a:ext cx="1694399" cy="551644"/>
          </a:xfrm>
          <a:prstGeom prst="borderCallout2">
            <a:avLst>
              <a:gd name="adj1" fmla="val -562"/>
              <a:gd name="adj2" fmla="val 50480"/>
              <a:gd name="adj3" fmla="val -40796"/>
              <a:gd name="adj4" fmla="val 60667"/>
              <a:gd name="adj5" fmla="val -54654"/>
              <a:gd name="adj6" fmla="val 12507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1200" dirty="0"/>
              <a:t>Белгилашни якунлаш учун Сақлаш тугмасини босинг</a:t>
            </a:r>
          </a:p>
        </p:txBody>
      </p:sp>
    </p:spTree>
    <p:extLst>
      <p:ext uri="{BB962C8B-B14F-4D97-AF65-F5344CB8AC3E}">
        <p14:creationId xmlns:p14="http://schemas.microsoft.com/office/powerpoint/2010/main" val="1640477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z-Cyrl-UZ" dirty="0"/>
              <a:t>Метеостанциядан фойдаланиш усуллари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z-Cyrl-UZ" dirty="0"/>
          </a:p>
        </p:txBody>
      </p:sp>
    </p:spTree>
    <p:extLst>
      <p:ext uri="{BB962C8B-B14F-4D97-AF65-F5344CB8AC3E}">
        <p14:creationId xmlns:p14="http://schemas.microsoft.com/office/powerpoint/2010/main" val="485962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Ерни</a:t>
            </a:r>
            <a:r>
              <a:rPr lang="ru-RU" dirty="0"/>
              <a:t> </a:t>
            </a:r>
            <a:r>
              <a:rPr lang="ru-RU" dirty="0" err="1"/>
              <a:t>суғориш</a:t>
            </a:r>
            <a:r>
              <a:rPr lang="ru-RU" dirty="0"/>
              <a:t> - </a:t>
            </a:r>
            <a:r>
              <a:rPr lang="ru-RU" dirty="0" err="1"/>
              <a:t>Эвапотраспирация</a:t>
            </a:r>
            <a:endParaRPr lang="uz-Cyrl-U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err="1"/>
              <a:t>Сувнинг</a:t>
            </a:r>
            <a:r>
              <a:rPr lang="ru-RU" dirty="0"/>
              <a:t> ер </a:t>
            </a:r>
            <a:r>
              <a:rPr lang="ru-RU" dirty="0" err="1"/>
              <a:t>ёки</a:t>
            </a:r>
            <a:r>
              <a:rPr lang="ru-RU" dirty="0"/>
              <a:t> </a:t>
            </a:r>
            <a:r>
              <a:rPr lang="ru-RU" dirty="0" err="1"/>
              <a:t>экинлар</a:t>
            </a:r>
            <a:r>
              <a:rPr lang="ru-RU" dirty="0"/>
              <a:t> </a:t>
            </a:r>
            <a:r>
              <a:rPr lang="ru-RU" dirty="0" err="1"/>
              <a:t>ёрдамида</a:t>
            </a:r>
            <a:r>
              <a:rPr lang="ru-RU" dirty="0"/>
              <a:t> </a:t>
            </a:r>
            <a:r>
              <a:rPr lang="ru-RU" dirty="0" err="1"/>
              <a:t>буғланиш</a:t>
            </a:r>
            <a:r>
              <a:rPr lang="ru-RU" dirty="0"/>
              <a:t> </a:t>
            </a:r>
            <a:r>
              <a:rPr lang="ru-RU" dirty="0" err="1"/>
              <a:t>миқдори</a:t>
            </a:r>
            <a:endParaRPr lang="ru-RU" dirty="0"/>
          </a:p>
          <a:p>
            <a:r>
              <a:rPr lang="ru-RU" dirty="0" err="1"/>
              <a:t>Ёғингарчилик</a:t>
            </a:r>
            <a:r>
              <a:rPr lang="ru-RU" dirty="0"/>
              <a:t> </a:t>
            </a:r>
            <a:r>
              <a:rPr lang="ru-RU" dirty="0" err="1"/>
              <a:t>миқдорининг</a:t>
            </a:r>
            <a:r>
              <a:rPr lang="ru-RU" dirty="0"/>
              <a:t> </a:t>
            </a:r>
            <a:r>
              <a:rPr lang="ru-RU" dirty="0" err="1"/>
              <a:t>акси</a:t>
            </a:r>
            <a:endParaRPr lang="ru-RU" dirty="0"/>
          </a:p>
          <a:p>
            <a:r>
              <a:rPr lang="ru-RU" dirty="0" err="1"/>
              <a:t>Суғорилмайдиган</a:t>
            </a:r>
            <a:r>
              <a:rPr lang="ru-RU" dirty="0"/>
              <a:t> </a:t>
            </a:r>
            <a:r>
              <a:rPr lang="ru-RU" dirty="0" err="1"/>
              <a:t>ерда</a:t>
            </a:r>
            <a:r>
              <a:rPr lang="ru-RU" dirty="0"/>
              <a:t> </a:t>
            </a:r>
            <a:r>
              <a:rPr lang="ru-RU" dirty="0" err="1"/>
              <a:t>эвапотрасприция</a:t>
            </a:r>
            <a:r>
              <a:rPr lang="ru-RU" dirty="0"/>
              <a:t> </a:t>
            </a:r>
            <a:r>
              <a:rPr lang="ru-RU" dirty="0" err="1"/>
              <a:t>ёғингарчилик</a:t>
            </a:r>
            <a:r>
              <a:rPr lang="ru-RU" dirty="0"/>
              <a:t> </a:t>
            </a:r>
            <a:r>
              <a:rPr lang="ru-RU" dirty="0" err="1"/>
              <a:t>миқдоридан</a:t>
            </a:r>
            <a:r>
              <a:rPr lang="ru-RU" dirty="0"/>
              <a:t> </a:t>
            </a:r>
            <a:r>
              <a:rPr lang="ru-RU" dirty="0" err="1"/>
              <a:t>кўп</a:t>
            </a:r>
            <a:r>
              <a:rPr lang="ru-RU" dirty="0"/>
              <a:t> </a:t>
            </a:r>
            <a:r>
              <a:rPr lang="ru-RU" dirty="0" err="1"/>
              <a:t>бўлмайди</a:t>
            </a:r>
            <a:endParaRPr lang="ru-RU" dirty="0"/>
          </a:p>
          <a:p>
            <a:r>
              <a:rPr lang="ru-RU" dirty="0" err="1"/>
              <a:t>Эвапотраспирация</a:t>
            </a:r>
            <a:r>
              <a:rPr lang="ru-RU" dirty="0"/>
              <a:t> 2 </a:t>
            </a:r>
            <a:r>
              <a:rPr lang="ru-RU" dirty="0" err="1"/>
              <a:t>турда</a:t>
            </a:r>
            <a:r>
              <a:rPr lang="ru-RU" dirty="0"/>
              <a:t> </a:t>
            </a:r>
            <a:r>
              <a:rPr lang="ru-RU" dirty="0" err="1"/>
              <a:t>бўлади</a:t>
            </a:r>
            <a:r>
              <a:rPr lang="ru-RU" dirty="0"/>
              <a:t>:</a:t>
            </a:r>
          </a:p>
          <a:p>
            <a:pPr lvl="1"/>
            <a:r>
              <a:rPr lang="ru-RU" dirty="0"/>
              <a:t>Потенциал </a:t>
            </a:r>
            <a:r>
              <a:rPr lang="ru-RU" dirty="0" err="1"/>
              <a:t>эвапотраспирация</a:t>
            </a:r>
            <a:r>
              <a:rPr lang="ru-RU" dirty="0"/>
              <a:t> - </a:t>
            </a:r>
            <a:r>
              <a:rPr lang="ru-RU" dirty="0" err="1"/>
              <a:t>суғориладиган</a:t>
            </a:r>
            <a:r>
              <a:rPr lang="ru-RU" dirty="0"/>
              <a:t> </a:t>
            </a:r>
            <a:r>
              <a:rPr lang="ru-RU" dirty="0" err="1"/>
              <a:t>ердан</a:t>
            </a:r>
            <a:r>
              <a:rPr lang="ru-RU" dirty="0"/>
              <a:t> </a:t>
            </a:r>
            <a:r>
              <a:rPr lang="ru-RU" dirty="0" err="1"/>
              <a:t>буғланиб</a:t>
            </a:r>
            <a:r>
              <a:rPr lang="ru-RU" dirty="0"/>
              <a:t> </a:t>
            </a:r>
            <a:r>
              <a:rPr lang="ru-RU" dirty="0" err="1"/>
              <a:t>чиқиши</a:t>
            </a:r>
            <a:r>
              <a:rPr lang="ru-RU" dirty="0"/>
              <a:t> </a:t>
            </a:r>
            <a:r>
              <a:rPr lang="ru-RU" dirty="0" err="1"/>
              <a:t>мумкин</a:t>
            </a:r>
            <a:r>
              <a:rPr lang="ru-RU" dirty="0"/>
              <a:t> </a:t>
            </a:r>
            <a:r>
              <a:rPr lang="ru-RU" dirty="0" err="1"/>
              <a:t>бўлган</a:t>
            </a:r>
            <a:r>
              <a:rPr lang="ru-RU" dirty="0"/>
              <a:t> </a:t>
            </a:r>
            <a:r>
              <a:rPr lang="ru-RU" dirty="0" err="1"/>
              <a:t>сув</a:t>
            </a:r>
            <a:r>
              <a:rPr lang="ru-RU" dirty="0"/>
              <a:t> </a:t>
            </a:r>
            <a:r>
              <a:rPr lang="ru-RU" dirty="0" err="1"/>
              <a:t>миқдори</a:t>
            </a:r>
            <a:endParaRPr lang="ru-RU" dirty="0"/>
          </a:p>
          <a:p>
            <a:pPr lvl="1"/>
            <a:r>
              <a:rPr lang="ru-RU" dirty="0" err="1"/>
              <a:t>Намунавий</a:t>
            </a:r>
            <a:r>
              <a:rPr lang="ru-RU" dirty="0"/>
              <a:t> </a:t>
            </a:r>
            <a:r>
              <a:rPr lang="ru-RU" dirty="0" err="1"/>
              <a:t>эвапотраспирация</a:t>
            </a:r>
            <a:r>
              <a:rPr lang="ru-RU" dirty="0"/>
              <a:t> - </a:t>
            </a:r>
            <a:r>
              <a:rPr lang="uz-Cyrl-UZ" dirty="0"/>
              <a:t>баландлиги 12 см бўлган чим экилган ердан буғланиб чиқиши мумкин бўлган сув миқдори</a:t>
            </a:r>
          </a:p>
          <a:p>
            <a:pPr lvl="1"/>
            <a:r>
              <a:rPr lang="uz-Cyrl-UZ" dirty="0"/>
              <a:t>Потенциал эвапотранспирация </a:t>
            </a:r>
            <a:r>
              <a:rPr lang="en-GB" dirty="0"/>
              <a:t>&gt; </a:t>
            </a:r>
            <a:r>
              <a:rPr lang="ru-RU" dirty="0" err="1"/>
              <a:t>Намунавий</a:t>
            </a:r>
            <a:r>
              <a:rPr lang="ru-RU" dirty="0"/>
              <a:t> </a:t>
            </a:r>
            <a:r>
              <a:rPr lang="ru-RU" dirty="0" err="1"/>
              <a:t>эвапотраспирация</a:t>
            </a:r>
            <a:endParaRPr lang="en-GB" dirty="0"/>
          </a:p>
          <a:p>
            <a:r>
              <a:rPr lang="uz-Cyrl-UZ" dirty="0"/>
              <a:t>Агроном ёғингарчилик миқдори ва эвапотранспирация миқдорига қараб ерни қандай суғориш бўйича тавсия бера олади.</a:t>
            </a: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324" y="1600200"/>
            <a:ext cx="307360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068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z-Cyrl-UZ" dirty="0"/>
              <a:t>Зараркунанда ривожланиши</a:t>
            </a:r>
            <a:r>
              <a:rPr lang="en-GB" dirty="0"/>
              <a:t> - </a:t>
            </a:r>
            <a:br>
              <a:rPr lang="uz-Cyrl-UZ" dirty="0"/>
            </a:br>
            <a:r>
              <a:rPr lang="ru-RU" dirty="0" err="1"/>
              <a:t>Фойдали</a:t>
            </a:r>
            <a:r>
              <a:rPr lang="ru-RU" dirty="0"/>
              <a:t> </a:t>
            </a:r>
            <a:r>
              <a:rPr lang="uz-Cyrl-UZ" dirty="0"/>
              <a:t>ҳ</a:t>
            </a:r>
            <a:r>
              <a:rPr lang="ru-RU" dirty="0" err="1"/>
              <a:t>арорат</a:t>
            </a:r>
            <a:endParaRPr lang="uz-Cyrl-U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1400" dirty="0" err="1"/>
              <a:t>Фойдали</a:t>
            </a:r>
            <a:r>
              <a:rPr lang="ru-RU" sz="1400" dirty="0"/>
              <a:t> </a:t>
            </a:r>
            <a:r>
              <a:rPr lang="uz-Cyrl-UZ" sz="1400" dirty="0"/>
              <a:t>ҳарорат - берилган вақт оралиғида тўпланган иссиқлик миқдори</a:t>
            </a:r>
          </a:p>
          <a:p>
            <a:r>
              <a:rPr lang="uz-Cyrl-UZ" sz="1400" dirty="0"/>
              <a:t>Ҳар бир зараркунанда авлоди тўлиқ ривожланиши учун маълум фойлади ҳарорат тўпланилиши зарур</a:t>
            </a:r>
          </a:p>
          <a:p>
            <a:r>
              <a:rPr lang="uz-Cyrl-UZ" sz="1400" dirty="0"/>
              <a:t>Масалан:</a:t>
            </a:r>
          </a:p>
          <a:p>
            <a:pPr lvl="1"/>
            <a:r>
              <a:rPr lang="uz-Cyrl-UZ" sz="1200" dirty="0"/>
              <a:t>Олма мевахўри: 760 </a:t>
            </a:r>
            <a:r>
              <a:rPr lang="uz-Cyrl-UZ" sz="1200" dirty="0">
                <a:latin typeface="Cambria Math"/>
                <a:ea typeface="Cambria Math"/>
              </a:rPr>
              <a:t>°</a:t>
            </a:r>
            <a:r>
              <a:rPr lang="uz-Cyrl-UZ" sz="1200" dirty="0"/>
              <a:t>С</a:t>
            </a:r>
          </a:p>
          <a:p>
            <a:pPr lvl="1"/>
            <a:r>
              <a:rPr lang="uz-Cyrl-UZ" sz="1200" dirty="0"/>
              <a:t>Шарқ мевахўри: 1300 </a:t>
            </a:r>
            <a:r>
              <a:rPr lang="uz-Cyrl-UZ" sz="1200" dirty="0">
                <a:latin typeface="Cambria Math"/>
                <a:ea typeface="Cambria Math"/>
              </a:rPr>
              <a:t>°</a:t>
            </a:r>
            <a:r>
              <a:rPr lang="uz-Cyrl-UZ" sz="1200" dirty="0"/>
              <a:t>С</a:t>
            </a:r>
          </a:p>
          <a:p>
            <a:pPr lvl="1"/>
            <a:r>
              <a:rPr lang="uz-Cyrl-UZ" sz="1200" dirty="0"/>
              <a:t>Олхўри мевахўри: 970 </a:t>
            </a:r>
            <a:r>
              <a:rPr lang="uz-Cyrl-UZ" sz="1200" dirty="0">
                <a:latin typeface="Cambria Math"/>
                <a:ea typeface="Cambria Math"/>
              </a:rPr>
              <a:t>°</a:t>
            </a:r>
            <a:r>
              <a:rPr lang="uz-Cyrl-UZ" sz="1200" dirty="0"/>
              <a:t>С</a:t>
            </a:r>
          </a:p>
          <a:p>
            <a:pPr lvl="1"/>
            <a:r>
              <a:rPr lang="uz-Cyrl-UZ" sz="1200" dirty="0"/>
              <a:t>Ток ипак қурти: 1500 </a:t>
            </a:r>
            <a:r>
              <a:rPr lang="uz-Cyrl-UZ" sz="1200" dirty="0">
                <a:latin typeface="Cambria Math"/>
                <a:ea typeface="Cambria Math"/>
              </a:rPr>
              <a:t>°</a:t>
            </a:r>
            <a:r>
              <a:rPr lang="uz-Cyrl-UZ" sz="1200" dirty="0"/>
              <a:t>С</a:t>
            </a:r>
          </a:p>
          <a:p>
            <a:pPr lvl="1"/>
            <a:r>
              <a:rPr lang="uz-Cyrl-UZ" sz="1200" dirty="0"/>
              <a:t>Олма мева арракаши: 650 </a:t>
            </a:r>
            <a:r>
              <a:rPr lang="uz-Cyrl-UZ" sz="1200" dirty="0">
                <a:latin typeface="Cambria Math"/>
                <a:ea typeface="Cambria Math"/>
              </a:rPr>
              <a:t>°</a:t>
            </a:r>
            <a:r>
              <a:rPr lang="uz-Cyrl-UZ" sz="1200" dirty="0"/>
              <a:t>С</a:t>
            </a:r>
          </a:p>
          <a:p>
            <a:pPr lvl="1"/>
            <a:r>
              <a:rPr lang="uz-Cyrl-UZ" sz="1200" dirty="0"/>
              <a:t>Нок арракаши:  690 </a:t>
            </a:r>
            <a:r>
              <a:rPr lang="uz-Cyrl-UZ" sz="1200" dirty="0">
                <a:latin typeface="Cambria Math"/>
                <a:ea typeface="Cambria Math"/>
              </a:rPr>
              <a:t>°</a:t>
            </a:r>
            <a:r>
              <a:rPr lang="uz-Cyrl-UZ" sz="1200" dirty="0"/>
              <a:t>С</a:t>
            </a:r>
          </a:p>
          <a:p>
            <a:pPr lvl="1"/>
            <a:r>
              <a:rPr lang="uz-Cyrl-UZ" sz="1200" dirty="0"/>
              <a:t>Вергулсимон қалқондор: 2000 </a:t>
            </a:r>
            <a:r>
              <a:rPr lang="uz-Cyrl-UZ" sz="1200" dirty="0">
                <a:latin typeface="Cambria Math"/>
                <a:ea typeface="Cambria Math"/>
              </a:rPr>
              <a:t>°</a:t>
            </a:r>
            <a:r>
              <a:rPr lang="uz-Cyrl-UZ" sz="1200" dirty="0"/>
              <a:t>С</a:t>
            </a:r>
          </a:p>
          <a:p>
            <a:pPr lvl="1"/>
            <a:r>
              <a:rPr lang="uz-Cyrl-UZ" sz="1200" dirty="0"/>
              <a:t>Нок ширинчаси: 400 </a:t>
            </a:r>
            <a:r>
              <a:rPr lang="uz-Cyrl-UZ" sz="1200" dirty="0">
                <a:latin typeface="Cambria Math"/>
                <a:ea typeface="Cambria Math"/>
              </a:rPr>
              <a:t>°</a:t>
            </a:r>
            <a:r>
              <a:rPr lang="uz-Cyrl-UZ" sz="1200" dirty="0"/>
              <a:t>С</a:t>
            </a:r>
          </a:p>
          <a:p>
            <a:pPr lvl="1"/>
            <a:r>
              <a:rPr lang="uz-Cyrl-UZ" sz="1200" dirty="0"/>
              <a:t>Яшил олма бити: 120 </a:t>
            </a:r>
            <a:r>
              <a:rPr lang="uz-Cyrl-UZ" sz="1200" dirty="0">
                <a:latin typeface="Cambria Math"/>
                <a:ea typeface="Cambria Math"/>
              </a:rPr>
              <a:t>°</a:t>
            </a:r>
            <a:r>
              <a:rPr lang="uz-Cyrl-UZ" sz="1200" dirty="0"/>
              <a:t>С</a:t>
            </a:r>
          </a:p>
          <a:p>
            <a:pPr lvl="1"/>
            <a:r>
              <a:rPr lang="uz-Cyrl-UZ" sz="1200" dirty="0"/>
              <a:t>Ўргимчак кана: 880 </a:t>
            </a:r>
            <a:r>
              <a:rPr lang="uz-Cyrl-UZ" sz="1200" dirty="0">
                <a:latin typeface="Cambria Math"/>
                <a:ea typeface="Cambria Math"/>
              </a:rPr>
              <a:t>°</a:t>
            </a:r>
            <a:r>
              <a:rPr lang="uz-Cyrl-UZ" sz="1200" dirty="0"/>
              <a:t>С</a:t>
            </a:r>
          </a:p>
          <a:p>
            <a:pPr lvl="1"/>
            <a:r>
              <a:rPr lang="uz-Cyrl-UZ" sz="1200" dirty="0"/>
              <a:t>Олма қизил канаси: 900</a:t>
            </a:r>
            <a:r>
              <a:rPr lang="uz-Cyrl-UZ" sz="1200" dirty="0">
                <a:latin typeface="Cambria Math"/>
                <a:ea typeface="Cambria Math"/>
              </a:rPr>
              <a:t>°</a:t>
            </a:r>
            <a:r>
              <a:rPr lang="uz-Cyrl-UZ" sz="1200" dirty="0"/>
              <a:t>С</a:t>
            </a:r>
          </a:p>
          <a:p>
            <a:r>
              <a:rPr lang="ru-RU" sz="1400" dirty="0" err="1"/>
              <a:t>Агроэнтомолог</a:t>
            </a:r>
            <a:r>
              <a:rPr lang="ru-RU" sz="1400" dirty="0"/>
              <a:t> </a:t>
            </a:r>
            <a:r>
              <a:rPr lang="uz-Cyrl-UZ" sz="1400" dirty="0"/>
              <a:t>берилган вақт оралиғида қайси зараркунанда қандай даражада ривожланганлигини аниқлай олади ва унга қарши чорани қачон қўллаш кераклиги хақида огоҳлантиради</a:t>
            </a:r>
          </a:p>
          <a:p>
            <a:pPr lvl="1"/>
            <a:endParaRPr lang="uz-Cyrl-UZ" sz="1200" dirty="0"/>
          </a:p>
          <a:p>
            <a:pPr lvl="1"/>
            <a:endParaRPr lang="uz-Cyrl-UZ" sz="1200" dirty="0"/>
          </a:p>
          <a:p>
            <a:pPr lvl="1"/>
            <a:endParaRPr lang="uz-Cyrl-UZ" sz="1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28800"/>
            <a:ext cx="4375150" cy="257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96" y="4244590"/>
            <a:ext cx="2564976" cy="170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408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44624"/>
            <a:ext cx="8915400" cy="1143000"/>
          </a:xfrm>
        </p:spPr>
        <p:txBody>
          <a:bodyPr>
            <a:noAutofit/>
          </a:bodyPr>
          <a:lstStyle/>
          <a:p>
            <a:r>
              <a:rPr lang="uz-Cyrl-UZ" sz="3200" dirty="0"/>
              <a:t>Касаллик тарқалиши - барг хўлланиши</a:t>
            </a:r>
            <a:r>
              <a:rPr lang="en-GB" sz="3200" dirty="0"/>
              <a:t> </a:t>
            </a:r>
            <a:r>
              <a:rPr lang="ru-RU" sz="3200" dirty="0" err="1"/>
              <a:t>ва</a:t>
            </a:r>
            <a:r>
              <a:rPr lang="ru-RU" sz="3200" dirty="0"/>
              <a:t> </a:t>
            </a:r>
            <a:r>
              <a:rPr lang="ru-RU" sz="3200" dirty="0" err="1"/>
              <a:t>шамол</a:t>
            </a:r>
            <a:endParaRPr lang="uz-Cyrl-UZ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124744"/>
            <a:ext cx="4375150" cy="4525963"/>
          </a:xfrm>
        </p:spPr>
        <p:txBody>
          <a:bodyPr>
            <a:noAutofit/>
          </a:bodyPr>
          <a:lstStyle/>
          <a:p>
            <a:r>
              <a:rPr lang="en-GB" sz="1400" dirty="0"/>
              <a:t>A</a:t>
            </a:r>
            <a:r>
              <a:rPr lang="uz-Cyrl-UZ" sz="1400" dirty="0"/>
              <a:t>йрим касалликлар ривожланиши учун керакли </a:t>
            </a:r>
            <a:r>
              <a:rPr lang="ru-RU" sz="1400" dirty="0" err="1"/>
              <a:t>му</a:t>
            </a:r>
            <a:r>
              <a:rPr lang="uz-Cyrl-UZ" sz="1400" dirty="0"/>
              <a:t>ҳит:</a:t>
            </a:r>
          </a:p>
          <a:p>
            <a:pPr lvl="1"/>
            <a:r>
              <a:rPr lang="uz-Cyrl-UZ" sz="1200" dirty="0"/>
              <a:t>Парша - 10 кун давомида ҳарорат 15-25</a:t>
            </a:r>
            <a:r>
              <a:rPr lang="uz-Cyrl-UZ" sz="1200" dirty="0">
                <a:latin typeface="Cambria Math"/>
                <a:ea typeface="Cambria Math"/>
              </a:rPr>
              <a:t>°</a:t>
            </a:r>
            <a:r>
              <a:rPr lang="uz-Cyrl-UZ" sz="1200" dirty="0"/>
              <a:t>С, намлик </a:t>
            </a:r>
            <a:r>
              <a:rPr lang="en-GB" sz="1200" dirty="0"/>
              <a:t>&gt; </a:t>
            </a:r>
            <a:r>
              <a:rPr lang="uz-Cyrl-UZ" sz="1200" dirty="0"/>
              <a:t>75%</a:t>
            </a:r>
          </a:p>
          <a:p>
            <a:pPr lvl="1"/>
            <a:r>
              <a:rPr lang="uz-Cyrl-UZ" sz="1200" dirty="0"/>
              <a:t>Монолиоз - 10 кун давомида, ҳарорат 20-25</a:t>
            </a:r>
            <a:r>
              <a:rPr lang="uz-Cyrl-UZ" sz="1200" dirty="0">
                <a:latin typeface="Cambria Math"/>
                <a:ea typeface="Cambria Math"/>
              </a:rPr>
              <a:t> °</a:t>
            </a:r>
            <a:r>
              <a:rPr lang="uz-Cyrl-UZ" sz="1200" dirty="0"/>
              <a:t>С, намлик </a:t>
            </a:r>
            <a:r>
              <a:rPr lang="en-GB" sz="1200" dirty="0"/>
              <a:t>&gt;</a:t>
            </a:r>
            <a:r>
              <a:rPr lang="uz-Cyrl-UZ" sz="1200" dirty="0"/>
              <a:t>75 %</a:t>
            </a:r>
          </a:p>
          <a:p>
            <a:pPr lvl="1"/>
            <a:r>
              <a:rPr lang="uz-Cyrl-UZ" sz="1200" dirty="0"/>
              <a:t>Қора рак - 25 кун давомида, ҳарорат 25-30</a:t>
            </a:r>
            <a:r>
              <a:rPr lang="uz-Cyrl-UZ" sz="1200" dirty="0">
                <a:latin typeface="Cambria Math"/>
                <a:ea typeface="Cambria Math"/>
              </a:rPr>
              <a:t> °</a:t>
            </a:r>
            <a:r>
              <a:rPr lang="uz-Cyrl-UZ" sz="1200" dirty="0"/>
              <a:t>С, намлик </a:t>
            </a:r>
            <a:r>
              <a:rPr lang="en-GB" sz="1200" dirty="0"/>
              <a:t>&gt; </a:t>
            </a:r>
            <a:r>
              <a:rPr lang="uz-Cyrl-UZ" sz="1200" dirty="0"/>
              <a:t>90 %</a:t>
            </a:r>
            <a:endParaRPr lang="en-GB" sz="1200" dirty="0"/>
          </a:p>
          <a:p>
            <a:pPr lvl="1"/>
            <a:r>
              <a:rPr lang="uz-Cyrl-UZ" sz="1200" dirty="0"/>
              <a:t>Қора рак - 25 кун давомида, ҳарорат 25-30</a:t>
            </a:r>
            <a:r>
              <a:rPr lang="uz-Cyrl-UZ" sz="1200" dirty="0">
                <a:latin typeface="Cambria Math"/>
                <a:ea typeface="Cambria Math"/>
              </a:rPr>
              <a:t> °</a:t>
            </a:r>
            <a:r>
              <a:rPr lang="uz-Cyrl-UZ" sz="1200" dirty="0"/>
              <a:t>С, намлик </a:t>
            </a:r>
            <a:r>
              <a:rPr lang="en-GB" sz="1200" dirty="0"/>
              <a:t>&gt; </a:t>
            </a:r>
            <a:r>
              <a:rPr lang="uz-Cyrl-UZ" sz="1200" dirty="0"/>
              <a:t>90 %</a:t>
            </a:r>
            <a:endParaRPr lang="en-GB" sz="1200" dirty="0"/>
          </a:p>
          <a:p>
            <a:pPr lvl="1"/>
            <a:r>
              <a:rPr lang="uz-Cyrl-UZ" sz="1200" dirty="0"/>
              <a:t>Бактериал куйдирги - 5-10 кун давомида, ҳарорат 20-25</a:t>
            </a:r>
            <a:r>
              <a:rPr lang="uz-Cyrl-UZ" sz="1200" dirty="0">
                <a:latin typeface="Cambria Math"/>
                <a:ea typeface="Cambria Math"/>
              </a:rPr>
              <a:t> °</a:t>
            </a:r>
            <a:r>
              <a:rPr lang="uz-Cyrl-UZ" sz="1200" dirty="0"/>
              <a:t>С, намлик </a:t>
            </a:r>
            <a:r>
              <a:rPr lang="en-GB" sz="1200" dirty="0"/>
              <a:t>&gt; </a:t>
            </a:r>
            <a:r>
              <a:rPr lang="uz-Cyrl-UZ" sz="1200" dirty="0"/>
              <a:t>70 %</a:t>
            </a:r>
          </a:p>
          <a:p>
            <a:pPr lvl="1"/>
            <a:r>
              <a:rPr lang="uz-Cyrl-UZ" sz="1200" dirty="0"/>
              <a:t>Ун-шудринг - 5-10 кун давомида, ҳарорат 20-25</a:t>
            </a:r>
            <a:r>
              <a:rPr lang="uz-Cyrl-UZ" sz="1200" dirty="0">
                <a:latin typeface="Cambria Math"/>
                <a:ea typeface="Cambria Math"/>
              </a:rPr>
              <a:t>°</a:t>
            </a:r>
            <a:r>
              <a:rPr lang="uz-Cyrl-UZ" sz="1200" dirty="0"/>
              <a:t>С, намлик </a:t>
            </a:r>
            <a:r>
              <a:rPr lang="en-GB" sz="1200" dirty="0"/>
              <a:t>&gt; </a:t>
            </a:r>
            <a:r>
              <a:rPr lang="uz-Cyrl-UZ" sz="1200" dirty="0"/>
              <a:t>70 %</a:t>
            </a:r>
          </a:p>
          <a:p>
            <a:r>
              <a:rPr lang="uz-Cyrl-UZ" sz="1400" dirty="0"/>
              <a:t>Парша ва бошқа замбуруғли касалликлар хўл баргда ривожланади ва унинг споралари шамол орқали тарқалади</a:t>
            </a:r>
          </a:p>
          <a:p>
            <a:r>
              <a:rPr lang="uz-Cyrl-UZ" sz="1400" dirty="0"/>
              <a:t>Касаллик симптоми зарарлангандан 2-3 хафта ўтиб намоён бўлади</a:t>
            </a:r>
          </a:p>
          <a:p>
            <a:r>
              <a:rPr lang="ru-RU" sz="1400" dirty="0"/>
              <a:t>Агро-</a:t>
            </a:r>
            <a:r>
              <a:rPr lang="ru-RU" sz="1400" dirty="0" err="1"/>
              <a:t>фитопатолог</a:t>
            </a:r>
            <a:r>
              <a:rPr lang="ru-RU" sz="1400" dirty="0"/>
              <a:t> </a:t>
            </a:r>
            <a:r>
              <a:rPr lang="ru-RU" sz="1400" dirty="0" err="1"/>
              <a:t>касаллик</a:t>
            </a:r>
            <a:r>
              <a:rPr lang="ru-RU" sz="1400" dirty="0"/>
              <a:t> </a:t>
            </a:r>
            <a:r>
              <a:rPr lang="ru-RU" sz="1400" dirty="0" err="1"/>
              <a:t>ривожланишини</a:t>
            </a:r>
            <a:r>
              <a:rPr lang="ru-RU" sz="1400" dirty="0"/>
              <a:t> </a:t>
            </a:r>
            <a:r>
              <a:rPr lang="ru-RU" sz="1400" dirty="0" err="1"/>
              <a:t>берилган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uz-Cyrl-UZ" sz="1400" dirty="0"/>
              <a:t>қт оралиғидаги ҳарорат, намлик ва ёғингарчилик миқдорига қараб аниқлай олади. Агар касаллик ривожлангани маълум бўлса, унинг тарқалишини шамол тезлиги ва йўналишига қараб аниқлай олади.</a:t>
            </a:r>
          </a:p>
          <a:p>
            <a:pPr lvl="1"/>
            <a:endParaRPr lang="en-GB" sz="1200" dirty="0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2" y="1556792"/>
            <a:ext cx="4375150" cy="321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Пар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778" y="4831778"/>
            <a:ext cx="1922462" cy="140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Парша широко распространена в регионах с умеренными климатическими условия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79" y="4831778"/>
            <a:ext cx="2087425" cy="140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88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Дала </a:t>
            </a:r>
            <a:r>
              <a:rPr lang="ru-RU" dirty="0" err="1"/>
              <a:t>ишларини</a:t>
            </a:r>
            <a:r>
              <a:rPr lang="ru-RU" dirty="0"/>
              <a:t> </a:t>
            </a:r>
            <a:r>
              <a:rPr lang="ru-RU" dirty="0" err="1"/>
              <a:t>олдиндан</a:t>
            </a:r>
            <a:r>
              <a:rPr lang="ru-RU" dirty="0"/>
              <a:t> </a:t>
            </a:r>
            <a:r>
              <a:rPr lang="ru-RU" dirty="0" err="1"/>
              <a:t>режалаш</a:t>
            </a:r>
            <a:r>
              <a:rPr lang="ru-RU" dirty="0"/>
              <a:t> - </a:t>
            </a:r>
            <a:r>
              <a:rPr lang="ru-RU" dirty="0" err="1"/>
              <a:t>метеограмма</a:t>
            </a:r>
            <a:endParaRPr lang="uz-Cyrl-U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uz-Cyrl-UZ" dirty="0"/>
              <a:t>Далада бажарилиши лозим бўлган ишлар:</a:t>
            </a:r>
          </a:p>
          <a:p>
            <a:pPr lvl="1"/>
            <a:r>
              <a:rPr lang="uz-Cyrl-UZ" dirty="0"/>
              <a:t>Ерни хайдаш</a:t>
            </a:r>
          </a:p>
          <a:p>
            <a:pPr lvl="1"/>
            <a:r>
              <a:rPr lang="uz-Cyrl-UZ" dirty="0"/>
              <a:t>Ерни суғориш</a:t>
            </a:r>
          </a:p>
          <a:p>
            <a:pPr lvl="1"/>
            <a:r>
              <a:rPr lang="ru-RU" dirty="0"/>
              <a:t>Э</a:t>
            </a:r>
            <a:r>
              <a:rPr lang="uz-Cyrl-UZ" dirty="0"/>
              <a:t>кинни парваришлаш</a:t>
            </a:r>
          </a:p>
          <a:p>
            <a:pPr lvl="1"/>
            <a:r>
              <a:rPr lang="uz-Cyrl-UZ" dirty="0"/>
              <a:t>Хосилни йиғиб олиш</a:t>
            </a:r>
          </a:p>
          <a:p>
            <a:r>
              <a:rPr lang="uz-Cyrl-UZ" dirty="0"/>
              <a:t>7 кунлик аниқ об-ҳаво башоратига қараб бир хафталик режа тузиш ва уни амалга ошириш имконияти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2030348"/>
            <a:ext cx="4375150" cy="366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902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z-Cyrl-UZ" dirty="0"/>
              <a:t>Саволлар?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z-Cyrl-UZ" dirty="0"/>
              <a:t>Эътиборингиз учун рахмат!</a:t>
            </a:r>
          </a:p>
        </p:txBody>
      </p:sp>
    </p:spTree>
    <p:extLst>
      <p:ext uri="{BB962C8B-B14F-4D97-AF65-F5344CB8AC3E}">
        <p14:creationId xmlns:p14="http://schemas.microsoft.com/office/powerpoint/2010/main" val="1107995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Метеостанциялар</a:t>
            </a:r>
            <a:r>
              <a:rPr lang="uz-Cyrl-UZ" dirty="0"/>
              <a:t> бош таблоси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57" y="1600200"/>
            <a:ext cx="80568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129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Қурилмани танлаш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z-Cyrl-UZ" dirty="0"/>
              <a:t>Юқори менюда ушбу тугмани босинг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1" t="24408" r="9770" b="19669"/>
          <a:stretch/>
        </p:blipFill>
        <p:spPr bwMode="auto">
          <a:xfrm>
            <a:off x="7545288" y="1727669"/>
            <a:ext cx="399495" cy="39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60" y="2348880"/>
            <a:ext cx="7570874" cy="425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925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z-Cyrl-UZ" dirty="0"/>
              <a:t>Қурилмани</a:t>
            </a:r>
            <a:r>
              <a:rPr lang="en-GB" dirty="0"/>
              <a:t> </a:t>
            </a:r>
            <a:r>
              <a:rPr lang="uz-Cyrl-UZ" dirty="0"/>
              <a:t>ҳарита ёрдамида танлаш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558791"/>
            <a:ext cx="8915400" cy="260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74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z-Cyrl-UZ" dirty="0"/>
              <a:t>Қурилма маълумотлари</a:t>
            </a:r>
          </a:p>
        </p:txBody>
      </p:sp>
      <p:pic>
        <p:nvPicPr>
          <p:cNvPr id="7" name="Picture 3" descr="D:\amudar.io\screencasts\amudario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75" y="1600200"/>
            <a:ext cx="875265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765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Қурилманинг жорий кўрсаткичлари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9" y="1600200"/>
            <a:ext cx="807878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635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Об-ҳаво ҳариталари</a:t>
            </a:r>
          </a:p>
        </p:txBody>
      </p:sp>
      <p:pic>
        <p:nvPicPr>
          <p:cNvPr id="6146" name="Picture 2" descr="D:\amudar.io\screencasts\amudario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75" y="1600200"/>
            <a:ext cx="875265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110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/>
              <a:t>Об-ҳаво башорати - 14 кунлик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91" y="1600200"/>
            <a:ext cx="804941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453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4494</TotalTime>
  <Words>616</Words>
  <Application>Microsoft Office PowerPoint</Application>
  <PresentationFormat>A4 Paper (210x297 mm)</PresentationFormat>
  <Paragraphs>103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Cambria Math</vt:lpstr>
      <vt:lpstr>Office Theme</vt:lpstr>
      <vt:lpstr>Қишлоқ хўжалигида зараркунандаларга қарши курашда агрометеостанция ва феромон тутқичлар интеграциялашган ечимдан фойдаланиш</vt:lpstr>
      <vt:lpstr>Режа</vt:lpstr>
      <vt:lpstr>Метеостанциялар бош таблоси</vt:lpstr>
      <vt:lpstr>Қурилмани танлаш</vt:lpstr>
      <vt:lpstr>Қурилмани ҳарита ёрдамида танлаш</vt:lpstr>
      <vt:lpstr>Қурилма маълумотлари</vt:lpstr>
      <vt:lpstr>Қурилманинг жорий кўрсаткичлари</vt:lpstr>
      <vt:lpstr>Об-ҳаво ҳариталари</vt:lpstr>
      <vt:lpstr>Об-ҳаво башорати - 14 кунлик</vt:lpstr>
      <vt:lpstr>Мавсумий башорат</vt:lpstr>
      <vt:lpstr>Агрономик башорат</vt:lpstr>
      <vt:lpstr>Экин экиш учун қулай шароит</vt:lpstr>
      <vt:lpstr>Дори сепиш пайти учун қулай шароит</vt:lpstr>
      <vt:lpstr>Тупроқ-сув ўтказувчанлиги</vt:lpstr>
      <vt:lpstr>Зараркунанда ривожланиш ҳолати</vt:lpstr>
      <vt:lpstr>Заркунанда ва Касалликлар Таблоси</vt:lpstr>
      <vt:lpstr>Феромон тутқич бош таблоси</vt:lpstr>
      <vt:lpstr>Феромон тутқич бош таблоси</vt:lpstr>
      <vt:lpstr>Феромон тутқич бош таблоси</vt:lpstr>
      <vt:lpstr>Тезкор маълумотлар</vt:lpstr>
      <vt:lpstr>Қурилмаларни ҳаритада кўриш</vt:lpstr>
      <vt:lpstr>Янги мавсум яратиш</vt:lpstr>
      <vt:lpstr>Тасвирни белгилаш</vt:lpstr>
      <vt:lpstr>Метеостанциядан фойдаланиш усуллари</vt:lpstr>
      <vt:lpstr>Ерни суғориш - Эвапотраспирация</vt:lpstr>
      <vt:lpstr>Зараркунанда ривожланиши -  Фойдали ҳарорат</vt:lpstr>
      <vt:lpstr>Касаллик тарқалиши - барг хўлланиши ва шамол</vt:lpstr>
      <vt:lpstr>Дала ишларини олдиндан режалаш - метеограмма</vt:lpstr>
      <vt:lpstr>Саволлар?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Агрометеорологик станциялар дастурий таъминоти ва унинг ишлаш принциплари</dc:title>
  <dc:creator>Sarvar Abdullaev</dc:creator>
  <cp:lastModifiedBy>Sarvar Abdullaev</cp:lastModifiedBy>
  <cp:revision>114</cp:revision>
  <dcterms:created xsi:type="dcterms:W3CDTF">2020-12-07T07:34:51Z</dcterms:created>
  <dcterms:modified xsi:type="dcterms:W3CDTF">2022-03-01T13:06:27Z</dcterms:modified>
</cp:coreProperties>
</file>